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998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Sunday, October 11,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Sunday, October 11,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ga-I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Sunday, October 11,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Sunday, October 11,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Sunday, October 11,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Sunday, October 11,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Sunday, October 11,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Sunday, October 11,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Sunday, October 11,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Sunday, October 11,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ga-I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Sunday, October 11,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Sunday, October 11,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lideshare.net/Dan1401/6-types-of-documentary?next_slideshow=1" TargetMode="External"/><Relationship Id="rId3" Type="http://schemas.openxmlformats.org/officeDocument/2006/relationships/hyperlink" Target="https://prezi.com/rl5wq2zvdupa/codes-and-conventions-of-factual-programming/" TargetMode="External"/><Relationship Id="rId7" Type="http://schemas.openxmlformats.org/officeDocument/2006/relationships/hyperlink" Target="http://www.slideshare.net/954869/codes-conventions-10458033" TargetMode="External"/><Relationship Id="rId12" Type="http://schemas.openxmlformats.org/officeDocument/2006/relationships/hyperlink" Target="http://www.webofstories.com/play/billy.williams/15;jsessionid=E7080010DC0C267F52F9E0D4F9E23032" TargetMode="External"/><Relationship Id="rId2" Type="http://schemas.openxmlformats.org/officeDocument/2006/relationships/hyperlink" Target="https://issuesinfactualproduction.wordpress.com/2013/05/29/codes-and-conventions-of-factual-programm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ideshare.net/mattwako/factual-programming-10324123?related=1" TargetMode="External"/><Relationship Id="rId11" Type="http://schemas.openxmlformats.org/officeDocument/2006/relationships/hyperlink" Target="http://www.slideshare.net/klmasters/what-is-documentary-realist-conventions" TargetMode="External"/><Relationship Id="rId5" Type="http://schemas.openxmlformats.org/officeDocument/2006/relationships/hyperlink" Target="http://productiontechniques12.blogspot.co.uk/2012/11/codes-conventions-of-documentary.html" TargetMode="External"/><Relationship Id="rId10" Type="http://schemas.openxmlformats.org/officeDocument/2006/relationships/hyperlink" Target="https://en.wikipedia.org/wiki/Documentary_mode" TargetMode="External"/><Relationship Id="rId4" Type="http://schemas.openxmlformats.org/officeDocument/2006/relationships/hyperlink" Target="https://rumercooper.wordpress.com/boa-college/factual-programming-content-pg/codes-and-conventions-of-factual-prog/" TargetMode="External"/><Relationship Id="rId9" Type="http://schemas.openxmlformats.org/officeDocument/2006/relationships/hyperlink" Target="http://www.slideshare.net/cheffernan/reflexive-documentari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9842"/>
            <a:ext cx="7848600" cy="1532655"/>
          </a:xfrm>
        </p:spPr>
        <p:txBody>
          <a:bodyPr/>
          <a:lstStyle/>
          <a:p>
            <a:r>
              <a:rPr lang="en-US" sz="4400" dirty="0" smtClean="0"/>
              <a:t>Codes and Conventions of Factual Programming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160" y="2628900"/>
            <a:ext cx="6400800" cy="1752600"/>
          </a:xfrm>
        </p:spPr>
        <p:txBody>
          <a:bodyPr/>
          <a:lstStyle/>
          <a:p>
            <a:r>
              <a:rPr lang="en-US" dirty="0" smtClean="0"/>
              <a:t>By Michael </a:t>
            </a:r>
            <a:r>
              <a:rPr lang="en-US" dirty="0" err="1" smtClean="0"/>
              <a:t>Gomersall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08" y="3616452"/>
            <a:ext cx="5105836" cy="2936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886" y="2541453"/>
            <a:ext cx="3334512" cy="1975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178" y="4168558"/>
            <a:ext cx="1859126" cy="257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8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Documentary Formats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0267"/>
            <a:ext cx="8229600" cy="457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842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Expository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pPr marL="0" indent="0">
              <a:buNone/>
            </a:pPr>
            <a:r>
              <a:rPr lang="en-GB" sz="2200" dirty="0" smtClean="0"/>
              <a:t>Expository documentaries expose stories that the general public may not know about. </a:t>
            </a:r>
            <a:endParaRPr lang="en-GB" sz="2200" dirty="0" smtClean="0"/>
          </a:p>
          <a:p>
            <a:pPr marL="0" indent="0">
              <a:buNone/>
            </a:pPr>
            <a:endParaRPr lang="en-GB" sz="2200" dirty="0" smtClean="0"/>
          </a:p>
          <a:p>
            <a:pPr marL="0" indent="0">
              <a:buNone/>
            </a:pPr>
            <a:r>
              <a:rPr lang="en-GB" sz="2200" dirty="0" smtClean="0"/>
              <a:t>Format</a:t>
            </a:r>
            <a:r>
              <a:rPr lang="en-GB" sz="2200" dirty="0" smtClean="0"/>
              <a:t>: A commentator talks over pictures and video to tell the </a:t>
            </a:r>
            <a:r>
              <a:rPr lang="en-GB" sz="2200" dirty="0" smtClean="0"/>
              <a:t>story</a:t>
            </a:r>
          </a:p>
          <a:p>
            <a:pPr marL="0" indent="0">
              <a:buNone/>
            </a:pPr>
            <a:r>
              <a:rPr lang="en-GB" sz="2200" dirty="0" smtClean="0"/>
              <a:t>Can be </a:t>
            </a:r>
            <a:r>
              <a:rPr lang="en-GB" sz="2200" dirty="0" smtClean="0"/>
              <a:t>formal, showing events, using interviews, witnesses, experts</a:t>
            </a:r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r>
              <a:rPr lang="en-GB" sz="2200" dirty="0" smtClean="0"/>
              <a:t>Examples</a:t>
            </a:r>
            <a:r>
              <a:rPr lang="en-GB" sz="2200" dirty="0" smtClean="0"/>
              <a:t>: Dispatches, Unreported World</a:t>
            </a:r>
            <a:endParaRPr lang="en-GB" sz="2200" dirty="0"/>
          </a:p>
          <a:p>
            <a:endParaRPr lang="en-GB" sz="2200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17" y="4243375"/>
            <a:ext cx="4020016" cy="2507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08" y="4243375"/>
            <a:ext cx="461962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97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Observational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5166986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200" dirty="0" smtClean="0"/>
              <a:t>In observational documentaries the camera (audience) observes the action. </a:t>
            </a:r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sz="2200" dirty="0" smtClean="0"/>
              <a:t>Format: Camera follows people or animals about observing what happens to them. No interviews. Voiceovers for the nature documentaries but not so much for human observational.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 smtClean="0"/>
              <a:t>Long takes</a:t>
            </a:r>
          </a:p>
          <a:p>
            <a:r>
              <a:rPr lang="en-GB" sz="2200" dirty="0" smtClean="0"/>
              <a:t>Hidden film maker</a:t>
            </a:r>
            <a:endParaRPr lang="en-GB" sz="2200" dirty="0"/>
          </a:p>
          <a:p>
            <a:r>
              <a:rPr lang="en-GB" sz="2200" dirty="0" smtClean="0"/>
              <a:t>Use of hand held cameras </a:t>
            </a:r>
          </a:p>
          <a:p>
            <a:r>
              <a:rPr lang="en-GB" sz="2200" dirty="0" smtClean="0"/>
              <a:t>Informal</a:t>
            </a:r>
          </a:p>
          <a:p>
            <a:r>
              <a:rPr lang="en-GB" sz="2200" dirty="0" smtClean="0"/>
              <a:t>‘Fly on the Wall’</a:t>
            </a:r>
          </a:p>
          <a:p>
            <a:endParaRPr lang="en-GB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499" y="1962812"/>
            <a:ext cx="3336681" cy="2513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80770"/>
            <a:ext cx="4539180" cy="2483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268" y="424513"/>
            <a:ext cx="2545912" cy="18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80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Interactive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05" y="3338186"/>
            <a:ext cx="4331495" cy="3519814"/>
          </a:xfrm>
        </p:spPr>
      </p:pic>
      <p:sp>
        <p:nvSpPr>
          <p:cNvPr id="5" name="TextBox 4"/>
          <p:cNvSpPr txBox="1"/>
          <p:nvPr/>
        </p:nvSpPr>
        <p:spPr>
          <a:xfrm>
            <a:off x="751562" y="1941534"/>
            <a:ext cx="766592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In an interactive documentary the film maker/crew can interact with the subject of the documentary. </a:t>
            </a:r>
          </a:p>
          <a:p>
            <a:endParaRPr lang="en-GB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Audience feels a personal connection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Fun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Captivating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Events influenced by film maker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889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Reflexive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70734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Reflexive documentaries include the process of how the documentary is made.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Biggie and Tupac is an example of a reflexive documentary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It uses re-enactments</a:t>
            </a:r>
          </a:p>
          <a:p>
            <a:r>
              <a:rPr lang="en-GB" dirty="0" smtClean="0"/>
              <a:t>We see the equipment being set up</a:t>
            </a:r>
          </a:p>
          <a:p>
            <a:r>
              <a:rPr lang="en-GB" dirty="0" smtClean="0"/>
              <a:t>Use of music/sounds to add to atmosphere</a:t>
            </a:r>
          </a:p>
          <a:p>
            <a:r>
              <a:rPr lang="en-GB" dirty="0" smtClean="0"/>
              <a:t>Camera rolling out footage</a:t>
            </a:r>
          </a:p>
          <a:p>
            <a:r>
              <a:rPr lang="en-GB" dirty="0" smtClean="0"/>
              <a:t>Nurse says ‘Please stop rolling as this has nothing to do with …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972" y="3287168"/>
            <a:ext cx="1909828" cy="285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56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Performative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46099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 smtClean="0"/>
              <a:t>A </a:t>
            </a:r>
            <a:r>
              <a:rPr lang="en-GB" sz="2200" dirty="0" err="1" smtClean="0"/>
              <a:t>performative</a:t>
            </a:r>
            <a:r>
              <a:rPr lang="en-GB" sz="2200" dirty="0" smtClean="0"/>
              <a:t> documentary is when the film maker takes part in the film. Examples include Supersize Me and Catfish.</a:t>
            </a:r>
          </a:p>
          <a:p>
            <a:pPr marL="0" indent="0">
              <a:buNone/>
            </a:pPr>
            <a:endParaRPr lang="en-GB" sz="2200" dirty="0" smtClean="0"/>
          </a:p>
          <a:p>
            <a:r>
              <a:rPr lang="en-GB" sz="2200" dirty="0" smtClean="0"/>
              <a:t>Subjective</a:t>
            </a:r>
          </a:p>
          <a:p>
            <a:r>
              <a:rPr lang="en-GB" sz="2200" dirty="0" smtClean="0"/>
              <a:t>Personal</a:t>
            </a:r>
          </a:p>
          <a:p>
            <a:r>
              <a:rPr lang="en-GB" sz="2200" dirty="0" smtClean="0"/>
              <a:t>Film-maker visible to audience</a:t>
            </a:r>
          </a:p>
          <a:p>
            <a:r>
              <a:rPr lang="en-GB" sz="2200" dirty="0" smtClean="0"/>
              <a:t>Film documents an event</a:t>
            </a:r>
          </a:p>
          <a:p>
            <a:r>
              <a:rPr lang="en-GB" sz="2200" dirty="0" smtClean="0"/>
              <a:t>Audience defines meaning</a:t>
            </a:r>
          </a:p>
          <a:p>
            <a:r>
              <a:rPr lang="en-GB" sz="2200" dirty="0" smtClean="0"/>
              <a:t>See unique perspectives</a:t>
            </a:r>
          </a:p>
          <a:p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464" y="823063"/>
            <a:ext cx="1819536" cy="3713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71" y="4600495"/>
            <a:ext cx="4170878" cy="225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00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Realism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7050"/>
            <a:ext cx="8229600" cy="53392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dirty="0" smtClean="0"/>
              <a:t>Documentaries aren’t completely real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200" dirty="0" smtClean="0"/>
              <a:t>Having the camera and crew there can affect events.</a:t>
            </a:r>
          </a:p>
          <a:p>
            <a:r>
              <a:rPr lang="en-GB" sz="2200" dirty="0" smtClean="0"/>
              <a:t>Shots are framed</a:t>
            </a:r>
          </a:p>
          <a:p>
            <a:r>
              <a:rPr lang="en-GB" sz="2200" dirty="0" smtClean="0"/>
              <a:t>Edited to appeal to target audience</a:t>
            </a:r>
          </a:p>
          <a:p>
            <a:endParaRPr lang="en-GB" sz="1200" dirty="0" smtClean="0"/>
          </a:p>
          <a:p>
            <a:pPr marL="0" indent="0">
              <a:buNone/>
            </a:pPr>
            <a:r>
              <a:rPr lang="en-GB" sz="2200" dirty="0" smtClean="0"/>
              <a:t>Film Makers use certain techniques to create realism</a:t>
            </a:r>
          </a:p>
          <a:p>
            <a:pPr marL="0" indent="0">
              <a:buNone/>
            </a:pPr>
            <a:endParaRPr lang="en-GB" sz="1050" dirty="0" smtClean="0"/>
          </a:p>
          <a:p>
            <a:r>
              <a:rPr lang="en-GB" sz="2200" dirty="0" smtClean="0"/>
              <a:t>Use natural light and hand held cameras (amateur effects)</a:t>
            </a:r>
          </a:p>
          <a:p>
            <a:r>
              <a:rPr lang="en-GB" sz="2200" dirty="0" smtClean="0"/>
              <a:t>Follow </a:t>
            </a:r>
            <a:r>
              <a:rPr lang="en-GB" sz="2200" dirty="0"/>
              <a:t>the action</a:t>
            </a:r>
          </a:p>
          <a:p>
            <a:r>
              <a:rPr lang="en-GB" sz="2200" dirty="0" smtClean="0"/>
              <a:t>Place audience in action</a:t>
            </a:r>
          </a:p>
          <a:p>
            <a:r>
              <a:rPr lang="en-GB" sz="2200" dirty="0" smtClean="0"/>
              <a:t>Use synchronous sounds</a:t>
            </a:r>
          </a:p>
          <a:p>
            <a:r>
              <a:rPr lang="en-GB" sz="2200" dirty="0" smtClean="0"/>
              <a:t>Film makers presence</a:t>
            </a:r>
          </a:p>
          <a:p>
            <a:pPr marL="0" indent="0">
              <a:buNone/>
            </a:pPr>
            <a:endParaRPr lang="en-GB" sz="2200" dirty="0" smtClean="0"/>
          </a:p>
          <a:p>
            <a:endParaRPr lang="en-GB" sz="2200" dirty="0" smtClean="0"/>
          </a:p>
          <a:p>
            <a:pPr marL="0" indent="0">
              <a:buNone/>
            </a:pPr>
            <a:endParaRPr lang="en-GB" sz="2200" dirty="0" smtClean="0"/>
          </a:p>
          <a:p>
            <a:pPr marL="0" indent="0">
              <a:buNone/>
            </a:pPr>
            <a:r>
              <a:rPr lang="en-GB" sz="2200" dirty="0" smtClean="0"/>
              <a:t> </a:t>
            </a:r>
            <a:endParaRPr lang="en-GB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202" y="4670642"/>
            <a:ext cx="3454939" cy="195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63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Dramatisation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200" dirty="0" smtClean="0"/>
              <a:t>Documentaries have been called </a:t>
            </a:r>
            <a:r>
              <a:rPr lang="en-GB" sz="2200" dirty="0"/>
              <a:t>‘a </a:t>
            </a:r>
            <a:r>
              <a:rPr lang="en-GB" sz="2200" dirty="0" err="1"/>
              <a:t>dramatisation</a:t>
            </a:r>
            <a:r>
              <a:rPr lang="en-GB" sz="2200" dirty="0"/>
              <a:t> of reality’ </a:t>
            </a:r>
            <a:endParaRPr lang="en-GB" sz="2200" dirty="0" smtClean="0"/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 smtClean="0"/>
              <a:t>Documentaries can make real life </a:t>
            </a:r>
            <a:r>
              <a:rPr lang="en-GB" sz="2200" dirty="0" smtClean="0"/>
              <a:t>seem more </a:t>
            </a:r>
            <a:r>
              <a:rPr lang="en-GB" sz="2200" dirty="0" smtClean="0"/>
              <a:t>dramatic by how they are put together.</a:t>
            </a:r>
          </a:p>
          <a:p>
            <a:r>
              <a:rPr lang="en-GB" sz="2200" dirty="0" smtClean="0"/>
              <a:t>Dramatisation engages the audience</a:t>
            </a:r>
          </a:p>
          <a:p>
            <a:r>
              <a:rPr lang="en-GB" sz="2200" dirty="0" smtClean="0"/>
              <a:t>Documentaries can also </a:t>
            </a:r>
            <a:r>
              <a:rPr lang="en-GB" sz="2200" dirty="0"/>
              <a:t>uses actors to re-enact a situation that happened. </a:t>
            </a:r>
          </a:p>
          <a:p>
            <a:r>
              <a:rPr lang="en-GB" sz="2200" dirty="0" smtClean="0"/>
              <a:t>Dramatisation shows bias as the scenes can make reality more dramatic to entertain the audience or to make a point.</a:t>
            </a:r>
          </a:p>
          <a:p>
            <a:pPr marL="0" indent="0">
              <a:buNone/>
            </a:pPr>
            <a:endParaRPr lang="en-GB" sz="2200" dirty="0" smtClean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582" y="5112348"/>
            <a:ext cx="2874333" cy="1518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50" y="5070366"/>
            <a:ext cx="2507427" cy="160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91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Narrativisation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200" dirty="0" err="1" smtClean="0"/>
              <a:t>Narrativisation</a:t>
            </a:r>
            <a:r>
              <a:rPr lang="en-GB" sz="2200" dirty="0" smtClean="0"/>
              <a:t> is how a documentary is put together to make a story.</a:t>
            </a:r>
          </a:p>
          <a:p>
            <a:r>
              <a:rPr lang="en-GB" sz="2200" dirty="0" smtClean="0"/>
              <a:t>Based on actual events and information</a:t>
            </a:r>
          </a:p>
          <a:p>
            <a:r>
              <a:rPr lang="en-GB" sz="2200" dirty="0" smtClean="0"/>
              <a:t>The film maker takes the audience on a journey</a:t>
            </a:r>
          </a:p>
          <a:p>
            <a:r>
              <a:rPr lang="en-GB" sz="2200" dirty="0" smtClean="0"/>
              <a:t>Shots are sequenced in a particular way so a story can unfold.</a:t>
            </a:r>
          </a:p>
          <a:p>
            <a:endParaRPr lang="en-GB" sz="2200" dirty="0" smtClean="0"/>
          </a:p>
          <a:p>
            <a:endParaRPr lang="en-GB" sz="2200" dirty="0" smtClean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72" y="3732170"/>
            <a:ext cx="5296680" cy="295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1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dirty="0">
                <a:hlinkClick r:id="rId2"/>
              </a:rPr>
              <a:t>https://issuesinfactualproduction.wordpress.com/2013/05/29/codes-and-conventions-of-factual-programming</a:t>
            </a:r>
            <a:r>
              <a:rPr lang="en-GB" sz="1400" dirty="0" smtClean="0">
                <a:hlinkClick r:id="rId2"/>
              </a:rPr>
              <a:t>/</a:t>
            </a:r>
            <a:endParaRPr lang="en-GB" sz="1400" dirty="0"/>
          </a:p>
          <a:p>
            <a:pPr marL="0" indent="0">
              <a:buNone/>
            </a:pPr>
            <a:r>
              <a:rPr lang="en-GB" sz="1400" dirty="0">
                <a:hlinkClick r:id="rId3"/>
              </a:rPr>
              <a:t>https://prezi.com/rl5wq2zvdupa/codes-and-conventions-of-factual-programming</a:t>
            </a:r>
            <a:r>
              <a:rPr lang="en-GB" sz="1400" dirty="0" smtClean="0">
                <a:hlinkClick r:id="rId3"/>
              </a:rPr>
              <a:t>/</a:t>
            </a:r>
            <a:endParaRPr lang="en-GB" sz="1400" dirty="0"/>
          </a:p>
          <a:p>
            <a:pPr marL="0" indent="0">
              <a:buNone/>
            </a:pPr>
            <a:r>
              <a:rPr lang="en-GB" sz="1400" dirty="0">
                <a:hlinkClick r:id="rId4"/>
              </a:rPr>
              <a:t>https://rumercooper.wordpress.com/boa-college/factual-programming-content-pg/codes-and-conventions-of-factual-prog</a:t>
            </a:r>
            <a:r>
              <a:rPr lang="en-GB" sz="1400" dirty="0" smtClean="0">
                <a:hlinkClick r:id="rId4"/>
              </a:rPr>
              <a:t>/</a:t>
            </a:r>
            <a:endParaRPr lang="en-GB" sz="1400" dirty="0" smtClean="0"/>
          </a:p>
          <a:p>
            <a:pPr marL="0" indent="0">
              <a:buNone/>
            </a:pPr>
            <a:r>
              <a:rPr lang="en-GB" sz="1400" dirty="0" smtClean="0">
                <a:hlinkClick r:id="rId5"/>
              </a:rPr>
              <a:t>http</a:t>
            </a:r>
            <a:r>
              <a:rPr lang="en-GB" sz="1400" dirty="0">
                <a:hlinkClick r:id="rId5"/>
              </a:rPr>
              <a:t>://</a:t>
            </a:r>
            <a:r>
              <a:rPr lang="en-GB" sz="1400" dirty="0" smtClean="0">
                <a:hlinkClick r:id="rId5"/>
              </a:rPr>
              <a:t>productiontechniques12.blogspot.co.uk/2012/11/codes-conventions-of-documentary.html</a:t>
            </a:r>
            <a:endParaRPr lang="en-GB" sz="1400" dirty="0" smtClean="0"/>
          </a:p>
          <a:p>
            <a:pPr marL="0" indent="0">
              <a:buNone/>
            </a:pPr>
            <a:r>
              <a:rPr lang="en-GB" sz="1400" dirty="0">
                <a:hlinkClick r:id="rId6"/>
              </a:rPr>
              <a:t>http://</a:t>
            </a:r>
            <a:r>
              <a:rPr lang="en-GB" sz="1400" dirty="0" smtClean="0">
                <a:hlinkClick r:id="rId6"/>
              </a:rPr>
              <a:t>www.slideshare.net/mattwako/factual-programming-10324123?related=1</a:t>
            </a:r>
            <a:endParaRPr lang="en-GB" sz="1400" dirty="0" smtClean="0"/>
          </a:p>
          <a:p>
            <a:pPr marL="0" indent="0">
              <a:buNone/>
            </a:pPr>
            <a:r>
              <a:rPr lang="en-GB" sz="1400" dirty="0">
                <a:hlinkClick r:id="rId7"/>
              </a:rPr>
              <a:t>http://</a:t>
            </a:r>
            <a:r>
              <a:rPr lang="en-GB" sz="1400" dirty="0" smtClean="0">
                <a:hlinkClick r:id="rId7"/>
              </a:rPr>
              <a:t>www.slideshare.net/954869/codes-conventions-10458033</a:t>
            </a:r>
            <a:endParaRPr lang="en-GB" sz="1400" dirty="0" smtClean="0"/>
          </a:p>
          <a:p>
            <a:pPr marL="0" indent="0">
              <a:buNone/>
            </a:pPr>
            <a:r>
              <a:rPr lang="en-GB" sz="1400" dirty="0">
                <a:hlinkClick r:id="rId8"/>
              </a:rPr>
              <a:t>http://</a:t>
            </a:r>
            <a:r>
              <a:rPr lang="en-GB" sz="1400" dirty="0" smtClean="0">
                <a:hlinkClick r:id="rId8"/>
              </a:rPr>
              <a:t>www.slideshare.net/Dan1401/6-types-of-documentary?next_slideshow=1</a:t>
            </a:r>
            <a:endParaRPr lang="en-GB" sz="1400" dirty="0" smtClean="0"/>
          </a:p>
          <a:p>
            <a:pPr marL="0" indent="0">
              <a:buNone/>
            </a:pPr>
            <a:r>
              <a:rPr lang="en-GB" sz="1400" dirty="0">
                <a:hlinkClick r:id="rId9"/>
              </a:rPr>
              <a:t>http://</a:t>
            </a:r>
            <a:r>
              <a:rPr lang="en-GB" sz="1400" dirty="0" smtClean="0">
                <a:hlinkClick r:id="rId9"/>
              </a:rPr>
              <a:t>www.slideshare.net/cheffernan/reflexive-documentaries</a:t>
            </a:r>
            <a:endParaRPr lang="en-GB" sz="1400" dirty="0" smtClean="0"/>
          </a:p>
          <a:p>
            <a:pPr marL="0" indent="0">
              <a:buNone/>
            </a:pPr>
            <a:r>
              <a:rPr lang="en-GB" sz="1400" dirty="0">
                <a:hlinkClick r:id="rId10"/>
              </a:rPr>
              <a:t>https://</a:t>
            </a:r>
            <a:r>
              <a:rPr lang="en-GB" sz="1400" dirty="0" smtClean="0">
                <a:hlinkClick r:id="rId10"/>
              </a:rPr>
              <a:t>en.wikipedia.org/wiki/Documentary_mode</a:t>
            </a:r>
            <a:endParaRPr lang="en-GB" sz="1400" dirty="0" smtClean="0"/>
          </a:p>
          <a:p>
            <a:pPr marL="0" indent="0">
              <a:buNone/>
            </a:pPr>
            <a:r>
              <a:rPr lang="en-GB" sz="1400" dirty="0">
                <a:hlinkClick r:id="rId5"/>
              </a:rPr>
              <a:t>http://</a:t>
            </a:r>
            <a:r>
              <a:rPr lang="en-GB" sz="1400" dirty="0" smtClean="0">
                <a:hlinkClick r:id="rId5"/>
              </a:rPr>
              <a:t>productiontechniques12.blogspot.co.uk/2012/11/codes-conventions-of-documentary.html</a:t>
            </a:r>
            <a:endParaRPr lang="en-GB" sz="1400" dirty="0" smtClean="0"/>
          </a:p>
          <a:p>
            <a:pPr marL="0" indent="0">
              <a:buNone/>
            </a:pPr>
            <a:r>
              <a:rPr lang="en-GB" sz="1400" dirty="0" smtClean="0">
                <a:hlinkClick r:id="rId11"/>
              </a:rPr>
              <a:t>http</a:t>
            </a:r>
            <a:r>
              <a:rPr lang="en-GB" sz="1400" dirty="0">
                <a:hlinkClick r:id="rId11"/>
              </a:rPr>
              <a:t>://</a:t>
            </a:r>
            <a:r>
              <a:rPr lang="en-GB" sz="1400" dirty="0" smtClean="0">
                <a:hlinkClick r:id="rId11"/>
              </a:rPr>
              <a:t>www.slideshare.net/klmasters/what-is-documentary-realist-conventions</a:t>
            </a:r>
            <a:endParaRPr lang="en-GB" sz="1400" dirty="0" smtClean="0"/>
          </a:p>
          <a:p>
            <a:pPr marL="0" indent="0">
              <a:buNone/>
            </a:pPr>
            <a:r>
              <a:rPr lang="en-GB" sz="1400" dirty="0">
                <a:hlinkClick r:id="rId12"/>
              </a:rPr>
              <a:t>http://</a:t>
            </a:r>
            <a:r>
              <a:rPr lang="en-GB" sz="1400" dirty="0" smtClean="0">
                <a:hlinkClick r:id="rId12"/>
              </a:rPr>
              <a:t>www.webofstories.com/play/billy.williams/15;jsessionid=E7080010DC0C267F52F9E0D4F9E23032</a:t>
            </a:r>
            <a:endParaRPr lang="en-GB" sz="1400" dirty="0" smtClean="0"/>
          </a:p>
          <a:p>
            <a:pPr marL="0" indent="0">
              <a:buNone/>
            </a:pPr>
            <a:r>
              <a:rPr lang="en-GB" sz="1400" u="sng" dirty="0" smtClean="0">
                <a:solidFill>
                  <a:srgbClr val="5158ED"/>
                </a:solidFill>
              </a:rPr>
              <a:t>https</a:t>
            </a:r>
            <a:r>
              <a:rPr lang="en-GB" sz="1400" u="sng" dirty="0">
                <a:solidFill>
                  <a:srgbClr val="5158ED"/>
                </a:solidFill>
              </a:rPr>
              <a:t>://</a:t>
            </a:r>
            <a:r>
              <a:rPr lang="en-GB" sz="1400" u="sng" dirty="0" smtClean="0">
                <a:solidFill>
                  <a:srgbClr val="5158ED"/>
                </a:solidFill>
              </a:rPr>
              <a:t>books.google.co.uk/books?id=HzcPuN6XCQIC&amp;pg=PA146&amp;lpg=PA146&amp;dq=narrativization+in+documentary&amp;source=bl&amp;ots=wKGQNJTHba&amp;sig=JyxuCz4ko_zIg-zfx4ju8TC7oyQ&amp;hl=en&amp;sa=X&amp;ved=0CFgQ6AEwCWoVChMIkp2YmJm4yAIVyzcUCh1sPQEI#v=onepage&amp;q=narrativization%20in%20documentary&amp;f=false</a:t>
            </a:r>
          </a:p>
          <a:p>
            <a:pPr marL="0" indent="0">
              <a:buNone/>
            </a:pPr>
            <a:endParaRPr lang="en-GB" sz="1400" dirty="0" smtClean="0">
              <a:solidFill>
                <a:srgbClr val="5158ED"/>
              </a:solidFill>
            </a:endParaRPr>
          </a:p>
          <a:p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1005851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Studio News Readers</a:t>
            </a:r>
            <a:endParaRPr lang="en-US" dirty="0"/>
          </a:p>
        </p:txBody>
      </p:sp>
      <p:pic>
        <p:nvPicPr>
          <p:cNvPr id="4" name="Picture 3" descr="Karin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937" y="4566484"/>
            <a:ext cx="3891064" cy="2188723"/>
          </a:xfrm>
          <a:prstGeom prst="rect">
            <a:avLst/>
          </a:prstGeom>
        </p:spPr>
      </p:pic>
      <p:pic>
        <p:nvPicPr>
          <p:cNvPr id="5" name="Picture 4" descr="charlotte-hawkins-Image-00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577" y="2553061"/>
            <a:ext cx="3574970" cy="20134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1656" y="1671601"/>
            <a:ext cx="422066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‘Anchor’ the show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Speak clearly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Formal presentation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- What they wear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- How they speak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Don’t show emotion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Not Biased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Talk directly to camera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Use autocues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Sit at a desk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Visuals or workplace behind them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Introduce footage/reports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Talk over visuals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/>
        </p:blipFill>
        <p:spPr>
          <a:xfrm>
            <a:off x="5534125" y="323643"/>
            <a:ext cx="3609875" cy="214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5" y="370562"/>
            <a:ext cx="8229600" cy="990600"/>
          </a:xfrm>
        </p:spPr>
        <p:txBody>
          <a:bodyPr/>
          <a:lstStyle/>
          <a:p>
            <a:r>
              <a:rPr lang="en-US" dirty="0" smtClean="0"/>
              <a:t>Field Reporters</a:t>
            </a:r>
            <a:endParaRPr lang="en-US" dirty="0"/>
          </a:p>
        </p:txBody>
      </p:sp>
      <p:pic>
        <p:nvPicPr>
          <p:cNvPr id="5" name="Picture 4" descr="hqdefaul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138" y="2653560"/>
            <a:ext cx="2591322" cy="1943492"/>
          </a:xfrm>
          <a:prstGeom prst="rect">
            <a:avLst/>
          </a:prstGeom>
        </p:spPr>
      </p:pic>
      <p:pic>
        <p:nvPicPr>
          <p:cNvPr id="6" name="Picture 5" descr="Screen Shot 2015-09-17 at 12.42.4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332" y="3035849"/>
            <a:ext cx="440934" cy="5034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2386" y="983924"/>
            <a:ext cx="5180752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Similar to studio news readers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Go out on location where news is happening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Often report ‘live’ from event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Interview witnesses/people who have been affected.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Talk over footage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Talk in a formal manner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Don’t show emotions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May look at camera or at person they are interviewing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138" y="4731175"/>
            <a:ext cx="2826879" cy="188458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718" y="650178"/>
            <a:ext cx="364841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97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to Studio</a:t>
            </a:r>
            <a:endParaRPr lang="en-US" dirty="0"/>
          </a:p>
        </p:txBody>
      </p:sp>
      <p:pic>
        <p:nvPicPr>
          <p:cNvPr id="4" name="Picture 3" descr="screen-shot-2015-02-27-at-11-50-56-a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0"/>
          <a:stretch/>
        </p:blipFill>
        <p:spPr>
          <a:xfrm>
            <a:off x="6475956" y="881073"/>
            <a:ext cx="2467627" cy="2571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710018"/>
            <a:ext cx="491646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Links to studio is when the news room connects with another studio which might have more information on a story.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50928" y="3562125"/>
            <a:ext cx="797929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The news reader would turn around to make the interview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An ‘expert’ might be nearer a different studio so it is handier to go there for an interview.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A national studio might link to a regional studio to get more information on a local story which has national importance.</a:t>
            </a:r>
          </a:p>
          <a:p>
            <a:endParaRPr lang="en-US" sz="22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353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of Address to Viewer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51876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i="1" dirty="0" smtClean="0"/>
              <a:t>Targeting the show to a specific audience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b="1" dirty="0" smtClean="0"/>
              <a:t>60 Second News </a:t>
            </a:r>
            <a:r>
              <a:rPr lang="en-US" sz="2200" dirty="0" smtClean="0"/>
              <a:t>on BBC 3 is for young adults. It has short snippets of news and  has celebrity stories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 err="1" smtClean="0"/>
              <a:t>Newsround</a:t>
            </a:r>
            <a:r>
              <a:rPr lang="en-US" sz="2200" dirty="0" smtClean="0"/>
              <a:t> is produced by CBBC for children. Explains stories simply and can often focus on the how stories affect children and animals.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 smtClean="0"/>
              <a:t>BBC News</a:t>
            </a:r>
            <a:r>
              <a:rPr lang="en-US" sz="2200" dirty="0" smtClean="0"/>
              <a:t> </a:t>
            </a:r>
            <a:r>
              <a:rPr lang="en-US" sz="2200" b="1" dirty="0" smtClean="0"/>
              <a:t>Channel</a:t>
            </a:r>
            <a:r>
              <a:rPr lang="en-US" sz="2200" dirty="0" smtClean="0"/>
              <a:t> delivers breaking news,  analysis and in depth coverage all day and every day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18" y="1332619"/>
            <a:ext cx="3063282" cy="166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076" y="3092097"/>
            <a:ext cx="3334924" cy="18609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/>
          <a:stretch/>
        </p:blipFill>
        <p:spPr>
          <a:xfrm>
            <a:off x="5809076" y="4953000"/>
            <a:ext cx="3275556" cy="167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Interviewing</a:t>
            </a:r>
            <a:endParaRPr lang="en-US" dirty="0"/>
          </a:p>
        </p:txBody>
      </p:sp>
      <p:pic>
        <p:nvPicPr>
          <p:cNvPr id="4" name="Picture 3" descr="800px-Admiral_Mike_Mullen_interview_on_Fox_News_Sunda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609" y="3115564"/>
            <a:ext cx="2438400" cy="1621536"/>
          </a:xfrm>
          <a:prstGeom prst="rect">
            <a:avLst/>
          </a:prstGeom>
        </p:spPr>
      </p:pic>
      <p:pic>
        <p:nvPicPr>
          <p:cNvPr id="5" name="Picture 4" descr="ur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62" y="4737100"/>
            <a:ext cx="4616438" cy="2120900"/>
          </a:xfrm>
          <a:prstGeom prst="rect">
            <a:avLst/>
          </a:prstGeom>
        </p:spPr>
      </p:pic>
      <p:pic>
        <p:nvPicPr>
          <p:cNvPr id="6" name="Picture 5" descr="process-of-writing-news-20-1-interviewing-tim-kain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62" y="3115564"/>
            <a:ext cx="2162047" cy="1621536"/>
          </a:xfrm>
          <a:prstGeom prst="rect">
            <a:avLst/>
          </a:prstGeom>
        </p:spPr>
      </p:pic>
      <p:pic>
        <p:nvPicPr>
          <p:cNvPr id="7" name="Picture 6" descr="espnews_press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95" y="533400"/>
            <a:ext cx="3125714" cy="23346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786" y="1524000"/>
            <a:ext cx="6338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Interviews get first hand information/opinions about a story from experts or witnesses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7097" y="2621420"/>
            <a:ext cx="565519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Different opinions and points of view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More information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Human Interest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45900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Experts and witnesses</a:t>
            </a:r>
            <a:endParaRPr lang="en-US" dirty="0"/>
          </a:p>
        </p:txBody>
      </p:sp>
      <p:pic>
        <p:nvPicPr>
          <p:cNvPr id="4" name="Picture 3" descr="281973-itv-news-ask-the-experts-budget-specia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800" y="4948634"/>
            <a:ext cx="3233199" cy="1811214"/>
          </a:xfrm>
          <a:prstGeom prst="rect">
            <a:avLst/>
          </a:prstGeom>
        </p:spPr>
      </p:pic>
      <p:pic>
        <p:nvPicPr>
          <p:cNvPr id="5" name="Picture 4" descr="fox-news-baltimore-vittert-eye-witness-interview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799" y="3128415"/>
            <a:ext cx="3237525" cy="1820219"/>
          </a:xfrm>
          <a:prstGeom prst="rect">
            <a:avLst/>
          </a:prstGeom>
        </p:spPr>
      </p:pic>
      <p:pic>
        <p:nvPicPr>
          <p:cNvPr id="6" name="Picture 5" descr="barnespic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771" y="1270043"/>
            <a:ext cx="2564553" cy="18583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5630" y="1802340"/>
            <a:ext cx="54995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/>
              <a:t>An expert </a:t>
            </a:r>
            <a:r>
              <a:rPr lang="en-US" sz="2200" dirty="0" smtClean="0"/>
              <a:t>knows a lot about their specialist subject.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They can give information or analysis on what is happening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Audiences may trust their expertise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25630" y="3762654"/>
            <a:ext cx="528516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/>
              <a:t>A witness </a:t>
            </a:r>
            <a:r>
              <a:rPr lang="en-US" sz="2200" dirty="0" smtClean="0"/>
              <a:t>has seen the news at first hand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They can add human interest as the audience can relate to them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The audience gets a ring side seat into events.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They are a primary source.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7010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Report Structures may be different depending on the targeted audience but may include;</a:t>
            </a:r>
          </a:p>
          <a:p>
            <a:r>
              <a:rPr lang="en-US" sz="2200" dirty="0" smtClean="0"/>
              <a:t>News Headlines</a:t>
            </a:r>
          </a:p>
          <a:p>
            <a:r>
              <a:rPr lang="en-US" sz="2200" dirty="0" smtClean="0"/>
              <a:t>Most important/dramatic stories first</a:t>
            </a:r>
          </a:p>
          <a:p>
            <a:r>
              <a:rPr lang="en-US" sz="2200" dirty="0" smtClean="0"/>
              <a:t>News reader doing a piece to camera</a:t>
            </a:r>
          </a:p>
          <a:p>
            <a:r>
              <a:rPr lang="en-US" sz="2200" dirty="0" smtClean="0"/>
              <a:t>Cut </a:t>
            </a:r>
            <a:r>
              <a:rPr lang="en-US" sz="2200" dirty="0" err="1" smtClean="0"/>
              <a:t>aways</a:t>
            </a:r>
            <a:r>
              <a:rPr lang="en-US" sz="2200" dirty="0" smtClean="0"/>
              <a:t> to field reporters</a:t>
            </a:r>
          </a:p>
          <a:p>
            <a:r>
              <a:rPr lang="en-US" sz="2200" dirty="0" smtClean="0"/>
              <a:t>Interviews of witnesses/experts</a:t>
            </a:r>
          </a:p>
          <a:p>
            <a:r>
              <a:rPr lang="en-US" sz="2200" dirty="0" smtClean="0"/>
              <a:t>Sports</a:t>
            </a:r>
          </a:p>
          <a:p>
            <a:r>
              <a:rPr lang="en-US" sz="2200" dirty="0" smtClean="0"/>
              <a:t>Weather</a:t>
            </a:r>
          </a:p>
          <a:p>
            <a:r>
              <a:rPr lang="en-US" sz="2200" dirty="0" smtClean="0"/>
              <a:t>Light human interest story to finish.</a:t>
            </a:r>
          </a:p>
          <a:p>
            <a:endParaRPr lang="en-US" sz="2200" dirty="0" smtClean="0"/>
          </a:p>
          <a:p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594" y="2127140"/>
            <a:ext cx="2864743" cy="2145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37" y="464559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6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Actuality Footage</a:t>
            </a:r>
            <a:endParaRPr lang="en-US" dirty="0"/>
          </a:p>
        </p:txBody>
      </p:sp>
      <p:pic>
        <p:nvPicPr>
          <p:cNvPr id="6" name="Picture 5" descr="_72608963_7260896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760" y="4790678"/>
            <a:ext cx="3675239" cy="20673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893" y="1524000"/>
            <a:ext cx="581969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Actuality footage shows the events. 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The camera is the eye witness 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The audience can see events as they unfold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Showing has more impact than telling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Voiceovers explaining events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924" y="473982"/>
            <a:ext cx="3441592" cy="2146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814" y="2906109"/>
            <a:ext cx="3042702" cy="1708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93" y="4248024"/>
            <a:ext cx="4415919" cy="241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4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711</TotalTime>
  <Words>826</Words>
  <Application>Microsoft Office PowerPoint</Application>
  <PresentationFormat>On-screen Show (4:3)</PresentationFormat>
  <Paragraphs>170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Clarity</vt:lpstr>
      <vt:lpstr>Codes and Conventions of Factual Programming</vt:lpstr>
      <vt:lpstr>Studio News Readers</vt:lpstr>
      <vt:lpstr>Field Reporters</vt:lpstr>
      <vt:lpstr>Links to Studio</vt:lpstr>
      <vt:lpstr>Mode of Address to Viewer</vt:lpstr>
      <vt:lpstr>Interviewing</vt:lpstr>
      <vt:lpstr>Experts and witnesses</vt:lpstr>
      <vt:lpstr>Report Structure</vt:lpstr>
      <vt:lpstr>Actuality Footage</vt:lpstr>
      <vt:lpstr>Documentary Formats</vt:lpstr>
      <vt:lpstr>Expository</vt:lpstr>
      <vt:lpstr>Observational</vt:lpstr>
      <vt:lpstr>Interactive</vt:lpstr>
      <vt:lpstr>Reflexive</vt:lpstr>
      <vt:lpstr>Performative</vt:lpstr>
      <vt:lpstr>Realism</vt:lpstr>
      <vt:lpstr>Dramatisation</vt:lpstr>
      <vt:lpstr>Narrativisation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task</dc:title>
  <dc:creator>gom</dc:creator>
  <cp:lastModifiedBy>Ian</cp:lastModifiedBy>
  <cp:revision>47</cp:revision>
  <dcterms:created xsi:type="dcterms:W3CDTF">2015-09-21T08:56:57Z</dcterms:created>
  <dcterms:modified xsi:type="dcterms:W3CDTF">2015-10-11T17:57:28Z</dcterms:modified>
</cp:coreProperties>
</file>