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6C8B6-1DF2-43A9-91B1-84A0A68BD329}" type="datetimeFigureOut">
              <a:rPr lang="en-GB" smtClean="0"/>
              <a:t>20/09/2015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2B34E-7901-46BB-9064-AA5861D38925}" type="slidenum">
              <a:rPr lang="en-GB" smtClean="0"/>
              <a:t>‹#›</a:t>
            </a:fld>
            <a:endParaRPr lang="en-GB"/>
          </a:p>
        </p:txBody>
      </p:sp>
    </p:spTree>
    <p:extLst>
      <p:ext uri="{BB962C8B-B14F-4D97-AF65-F5344CB8AC3E}">
        <p14:creationId xmlns:p14="http://schemas.microsoft.com/office/powerpoint/2010/main" val="970203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42B34E-7901-46BB-9064-AA5861D38925}" type="slidenum">
              <a:rPr lang="en-GB" smtClean="0"/>
              <a:t>1</a:t>
            </a:fld>
            <a:endParaRPr lang="en-GB"/>
          </a:p>
        </p:txBody>
      </p:sp>
    </p:spTree>
    <p:extLst>
      <p:ext uri="{BB962C8B-B14F-4D97-AF65-F5344CB8AC3E}">
        <p14:creationId xmlns:p14="http://schemas.microsoft.com/office/powerpoint/2010/main" val="139322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brief ma. It might include background information such as a summary of the project and its target audience. It may provide guidelines, aims and objectives, budgets and deadlines</a:t>
            </a:r>
          </a:p>
          <a:p>
            <a:endParaRPr lang="en-GB" dirty="0"/>
          </a:p>
        </p:txBody>
      </p:sp>
      <p:sp>
        <p:nvSpPr>
          <p:cNvPr id="4" name="Slide Number Placeholder 3"/>
          <p:cNvSpPr>
            <a:spLocks noGrp="1"/>
          </p:cNvSpPr>
          <p:nvPr>
            <p:ph type="sldNum" sz="quarter" idx="10"/>
          </p:nvPr>
        </p:nvSpPr>
        <p:spPr/>
        <p:txBody>
          <a:bodyPr/>
          <a:lstStyle/>
          <a:p>
            <a:fld id="{AC42B34E-7901-46BB-9064-AA5861D38925}" type="slidenum">
              <a:rPr lang="en-GB" smtClean="0"/>
              <a:t>2</a:t>
            </a:fld>
            <a:endParaRPr lang="en-GB"/>
          </a:p>
        </p:txBody>
      </p:sp>
    </p:spTree>
    <p:extLst>
      <p:ext uri="{BB962C8B-B14F-4D97-AF65-F5344CB8AC3E}">
        <p14:creationId xmlns:p14="http://schemas.microsoft.com/office/powerpoint/2010/main" val="1912566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24A0B2-7BC7-4372-959C-872A930F6DAC}" type="datetimeFigureOut">
              <a:rPr lang="en-GB" smtClean="0"/>
              <a:t>20/09/2015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783475-AA77-46BE-AAE6-A99A84143DC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783475-AA77-46BE-AAE6-A99A84143DC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783475-AA77-46BE-AAE6-A99A84143DC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783475-AA77-46BE-AAE6-A99A84143DC2}"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783475-AA77-46BE-AAE6-A99A84143DC2}"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4783475-AA77-46BE-AAE6-A99A84143DC2}"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4783475-AA77-46BE-AAE6-A99A84143DC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4783475-AA77-46BE-AAE6-A99A84143DC2}"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24A0B2-7BC7-4372-959C-872A930F6DAC}" type="datetimeFigureOut">
              <a:rPr lang="en-GB" smtClean="0"/>
              <a:t>20/09/2015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4783475-AA77-46BE-AAE6-A99A84143DC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24A0B2-7BC7-4372-959C-872A930F6DAC}" type="datetimeFigureOut">
              <a:rPr lang="en-GB" smtClean="0"/>
              <a:t>20/09/2015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4783475-AA77-46BE-AAE6-A99A84143DC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24A0B2-7BC7-4372-959C-872A930F6DAC}" type="datetimeFigureOut">
              <a:rPr lang="en-GB" smtClean="0"/>
              <a:t>20/09/2015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783475-AA77-46BE-AAE6-A99A84143DC2}"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24A0B2-7BC7-4372-959C-872A930F6DAC}" type="datetimeFigureOut">
              <a:rPr lang="en-GB" smtClean="0"/>
              <a:t>20/09/2015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783475-AA77-46BE-AAE6-A99A84143DC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rtender.co.uk/procontract/attachment_19.nsf/dsp_frm_attachments/ATT-9SKE-CRFUOI/$FILE/Tender%20Brief%20for%20Radio%20Advert.docx"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Types of Brief</a:t>
            </a:r>
            <a:endParaRPr lang="en-GB" dirty="0"/>
          </a:p>
        </p:txBody>
      </p:sp>
      <p:sp>
        <p:nvSpPr>
          <p:cNvPr id="3" name="Subtitle 2"/>
          <p:cNvSpPr>
            <a:spLocks noGrp="1"/>
          </p:cNvSpPr>
          <p:nvPr>
            <p:ph type="subTitle" idx="1"/>
          </p:nvPr>
        </p:nvSpPr>
        <p:spPr/>
        <p:txBody>
          <a:bodyPr/>
          <a:lstStyle/>
          <a:p>
            <a:r>
              <a:rPr lang="en-GB" dirty="0" smtClean="0"/>
              <a:t>Michael </a:t>
            </a:r>
            <a:r>
              <a:rPr lang="en-GB" dirty="0" err="1" smtClean="0"/>
              <a:t>Gomersall</a:t>
            </a:r>
            <a:endParaRPr lang="en-GB" dirty="0"/>
          </a:p>
        </p:txBody>
      </p:sp>
    </p:spTree>
    <p:extLst>
      <p:ext uri="{BB962C8B-B14F-4D97-AF65-F5344CB8AC3E}">
        <p14:creationId xmlns:p14="http://schemas.microsoft.com/office/powerpoint/2010/main" val="4001595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55984"/>
          </a:xfrm>
        </p:spPr>
        <p:txBody>
          <a:bodyPr>
            <a:normAutofit fontScale="92500" lnSpcReduction="20000"/>
          </a:bodyPr>
          <a:lstStyle/>
          <a:p>
            <a:pPr marL="109728" indent="0">
              <a:buNone/>
            </a:pPr>
            <a:r>
              <a:rPr lang="en-GB" dirty="0" smtClean="0"/>
              <a:t>A contractual brief is when a client employs a media provider to complete a project for a specific job. The contract will include all the guidelines and is a legal document signed by both parties.</a:t>
            </a:r>
          </a:p>
          <a:p>
            <a:pPr marL="109728" indent="0">
              <a:buNone/>
            </a:pPr>
            <a:endParaRPr lang="en-GB" dirty="0" smtClean="0"/>
          </a:p>
          <a:p>
            <a:pPr marL="109728" indent="0">
              <a:buNone/>
            </a:pPr>
            <a:r>
              <a:rPr lang="en-GB" u="sng" dirty="0" smtClean="0"/>
              <a:t>Advantages</a:t>
            </a:r>
          </a:p>
          <a:p>
            <a:pPr marL="109728" indent="0">
              <a:buNone/>
            </a:pPr>
            <a:r>
              <a:rPr lang="en-GB" dirty="0" smtClean="0"/>
              <a:t>Both parties know exactly what is expected of them.</a:t>
            </a:r>
          </a:p>
          <a:p>
            <a:pPr marL="109728" indent="0">
              <a:buNone/>
            </a:pPr>
            <a:endParaRPr lang="en-GB" dirty="0"/>
          </a:p>
          <a:p>
            <a:pPr marL="109728" indent="0">
              <a:buNone/>
            </a:pPr>
            <a:r>
              <a:rPr lang="en-GB" u="sng" dirty="0" smtClean="0"/>
              <a:t>Disadvantages</a:t>
            </a:r>
          </a:p>
          <a:p>
            <a:pPr marL="109728" indent="0">
              <a:buNone/>
            </a:pPr>
            <a:r>
              <a:rPr lang="en-GB" dirty="0" smtClean="0"/>
              <a:t>If the contract is breached there may be legal action which could be financially damaging as well as damaging reputation.</a:t>
            </a:r>
          </a:p>
          <a:p>
            <a:pPr marL="109728" indent="0">
              <a:buNone/>
            </a:pPr>
            <a:r>
              <a:rPr lang="en-GB" dirty="0" smtClean="0"/>
              <a:t> </a:t>
            </a:r>
            <a:endParaRPr lang="en-GB" dirty="0"/>
          </a:p>
        </p:txBody>
      </p:sp>
      <p:sp>
        <p:nvSpPr>
          <p:cNvPr id="3" name="Title 2"/>
          <p:cNvSpPr>
            <a:spLocks noGrp="1"/>
          </p:cNvSpPr>
          <p:nvPr>
            <p:ph type="title"/>
          </p:nvPr>
        </p:nvSpPr>
        <p:spPr/>
        <p:txBody>
          <a:bodyPr/>
          <a:lstStyle/>
          <a:p>
            <a:r>
              <a:rPr lang="en-GB" dirty="0" smtClean="0"/>
              <a:t>Contract</a:t>
            </a:r>
            <a:endParaRPr lang="en-GB" dirty="0"/>
          </a:p>
        </p:txBody>
      </p:sp>
    </p:spTree>
    <p:extLst>
      <p:ext uri="{BB962C8B-B14F-4D97-AF65-F5344CB8AC3E}">
        <p14:creationId xmlns:p14="http://schemas.microsoft.com/office/powerpoint/2010/main" val="3198265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867246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A brief </a:t>
            </a:r>
            <a:r>
              <a:rPr lang="en-GB" dirty="0" smtClean="0"/>
              <a:t>lays out details of what is required </a:t>
            </a:r>
            <a:r>
              <a:rPr lang="en-GB" dirty="0"/>
              <a:t>from a media </a:t>
            </a:r>
            <a:r>
              <a:rPr lang="en-GB" dirty="0" smtClean="0"/>
              <a:t>provider for a particular project including:</a:t>
            </a:r>
          </a:p>
          <a:p>
            <a:endParaRPr lang="en-GB" dirty="0" smtClean="0"/>
          </a:p>
          <a:p>
            <a:pPr lvl="1"/>
            <a:r>
              <a:rPr lang="en-GB" dirty="0" smtClean="0"/>
              <a:t>Name of project</a:t>
            </a:r>
          </a:p>
          <a:p>
            <a:pPr lvl="1"/>
            <a:r>
              <a:rPr lang="en-GB" dirty="0" smtClean="0"/>
              <a:t>Contacts</a:t>
            </a:r>
          </a:p>
          <a:p>
            <a:pPr lvl="1"/>
            <a:r>
              <a:rPr lang="en-GB" dirty="0" smtClean="0"/>
              <a:t>Background</a:t>
            </a:r>
          </a:p>
          <a:p>
            <a:pPr lvl="1"/>
            <a:r>
              <a:rPr lang="en-GB" dirty="0" smtClean="0"/>
              <a:t>Aims</a:t>
            </a:r>
          </a:p>
          <a:p>
            <a:pPr lvl="1"/>
            <a:r>
              <a:rPr lang="en-GB" dirty="0" smtClean="0"/>
              <a:t>Objectives</a:t>
            </a:r>
          </a:p>
          <a:p>
            <a:pPr lvl="1"/>
            <a:r>
              <a:rPr lang="en-GB" dirty="0" smtClean="0"/>
              <a:t>Guidelines</a:t>
            </a:r>
          </a:p>
          <a:p>
            <a:pPr lvl="1"/>
            <a:r>
              <a:rPr lang="en-GB" dirty="0" smtClean="0"/>
              <a:t>Audience</a:t>
            </a:r>
          </a:p>
          <a:p>
            <a:pPr lvl="1"/>
            <a:r>
              <a:rPr lang="en-GB" dirty="0" smtClean="0"/>
              <a:t>Timings</a:t>
            </a:r>
          </a:p>
          <a:p>
            <a:pPr lvl="1"/>
            <a:r>
              <a:rPr lang="en-GB" dirty="0" smtClean="0"/>
              <a:t>Budgets</a:t>
            </a:r>
          </a:p>
          <a:p>
            <a:pPr lvl="1"/>
            <a:endParaRPr lang="en-GB" dirty="0" smtClean="0"/>
          </a:p>
        </p:txBody>
      </p:sp>
      <p:sp>
        <p:nvSpPr>
          <p:cNvPr id="3" name="Title 2"/>
          <p:cNvSpPr>
            <a:spLocks noGrp="1"/>
          </p:cNvSpPr>
          <p:nvPr>
            <p:ph type="title"/>
          </p:nvPr>
        </p:nvSpPr>
        <p:spPr/>
        <p:txBody>
          <a:bodyPr/>
          <a:lstStyle/>
          <a:p>
            <a:r>
              <a:rPr lang="en-GB" dirty="0" smtClean="0"/>
              <a:t>What is a Brief?</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0480" y="2862071"/>
            <a:ext cx="4115896" cy="3189819"/>
          </a:xfrm>
          <a:prstGeom prst="rect">
            <a:avLst/>
          </a:prstGeom>
        </p:spPr>
      </p:pic>
    </p:spTree>
    <p:extLst>
      <p:ext uri="{BB962C8B-B14F-4D97-AF65-F5344CB8AC3E}">
        <p14:creationId xmlns:p14="http://schemas.microsoft.com/office/powerpoint/2010/main" val="93958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Tender</a:t>
            </a:r>
          </a:p>
          <a:p>
            <a:r>
              <a:rPr lang="en-GB" dirty="0" smtClean="0"/>
              <a:t>Commission</a:t>
            </a:r>
          </a:p>
          <a:p>
            <a:r>
              <a:rPr lang="en-GB" dirty="0" smtClean="0"/>
              <a:t>Competition</a:t>
            </a:r>
          </a:p>
          <a:p>
            <a:r>
              <a:rPr lang="en-GB" dirty="0" smtClean="0"/>
              <a:t>Contract</a:t>
            </a:r>
            <a:endParaRPr lang="en-GB" dirty="0"/>
          </a:p>
        </p:txBody>
      </p:sp>
      <p:sp>
        <p:nvSpPr>
          <p:cNvPr id="3" name="Title 2"/>
          <p:cNvSpPr>
            <a:spLocks noGrp="1"/>
          </p:cNvSpPr>
          <p:nvPr>
            <p:ph type="title"/>
          </p:nvPr>
        </p:nvSpPr>
        <p:spPr/>
        <p:txBody>
          <a:bodyPr/>
          <a:lstStyle/>
          <a:p>
            <a:r>
              <a:rPr lang="en-GB" dirty="0" smtClean="0"/>
              <a:t>4 Types of Brief</a:t>
            </a:r>
            <a:endParaRPr lang="en-GB" dirty="0"/>
          </a:p>
        </p:txBody>
      </p:sp>
    </p:spTree>
    <p:extLst>
      <p:ext uri="{BB962C8B-B14F-4D97-AF65-F5344CB8AC3E}">
        <p14:creationId xmlns:p14="http://schemas.microsoft.com/office/powerpoint/2010/main" val="3036245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525963"/>
          </a:xfrm>
        </p:spPr>
        <p:txBody>
          <a:bodyPr>
            <a:normAutofit/>
          </a:bodyPr>
          <a:lstStyle/>
          <a:p>
            <a:pPr marL="109728" indent="0">
              <a:buNone/>
            </a:pPr>
            <a:r>
              <a:rPr lang="en-GB" sz="2400" dirty="0" smtClean="0"/>
              <a:t>In a tender the client advertises their brief and different production companies pitch for the contract with their ideas and their budget.</a:t>
            </a:r>
          </a:p>
          <a:p>
            <a:pPr marL="109728" indent="0">
              <a:buNone/>
            </a:pPr>
            <a:endParaRPr lang="en-GB" sz="2400" dirty="0"/>
          </a:p>
          <a:p>
            <a:pPr marL="109728" indent="0">
              <a:buNone/>
            </a:pPr>
            <a:r>
              <a:rPr lang="en-GB" sz="2400" u="sng" dirty="0" smtClean="0"/>
              <a:t>Advantages</a:t>
            </a:r>
          </a:p>
          <a:p>
            <a:pPr marL="109728" indent="0">
              <a:buNone/>
            </a:pPr>
            <a:r>
              <a:rPr lang="en-GB" sz="2400" dirty="0" smtClean="0"/>
              <a:t>The client gets choices. The production company gets experience.</a:t>
            </a:r>
          </a:p>
          <a:p>
            <a:pPr marL="109728" indent="0">
              <a:buNone/>
            </a:pPr>
            <a:endParaRPr lang="en-GB" sz="2400" dirty="0"/>
          </a:p>
          <a:p>
            <a:pPr marL="109728" indent="0">
              <a:buNone/>
            </a:pPr>
            <a:r>
              <a:rPr lang="en-GB" sz="2400" u="sng" dirty="0" smtClean="0"/>
              <a:t>Disadvantages</a:t>
            </a:r>
          </a:p>
          <a:p>
            <a:pPr marL="109728" indent="0">
              <a:buNone/>
            </a:pPr>
            <a:r>
              <a:rPr lang="en-GB" sz="2400" dirty="0" smtClean="0"/>
              <a:t>The production company may not get chosen but will have put a lot of resources into the pitch.</a:t>
            </a:r>
          </a:p>
          <a:p>
            <a:pPr marL="109728" indent="0">
              <a:buNone/>
            </a:pPr>
            <a:endParaRPr lang="en-GB" sz="2400" dirty="0"/>
          </a:p>
          <a:p>
            <a:pPr marL="109728" indent="0">
              <a:buNone/>
            </a:pPr>
            <a:endParaRPr lang="en-GB" sz="2400" dirty="0"/>
          </a:p>
        </p:txBody>
      </p:sp>
      <p:sp>
        <p:nvSpPr>
          <p:cNvPr id="3" name="Title 2"/>
          <p:cNvSpPr>
            <a:spLocks noGrp="1"/>
          </p:cNvSpPr>
          <p:nvPr>
            <p:ph type="title"/>
          </p:nvPr>
        </p:nvSpPr>
        <p:spPr/>
        <p:txBody>
          <a:bodyPr/>
          <a:lstStyle/>
          <a:p>
            <a:r>
              <a:rPr lang="en-GB" dirty="0" smtClean="0"/>
              <a:t>Tender</a:t>
            </a:r>
            <a:endParaRPr lang="en-GB" dirty="0"/>
          </a:p>
        </p:txBody>
      </p:sp>
    </p:spTree>
    <p:extLst>
      <p:ext uri="{BB962C8B-B14F-4D97-AF65-F5344CB8AC3E}">
        <p14:creationId xmlns:p14="http://schemas.microsoft.com/office/powerpoint/2010/main" val="130468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3323" y="2420888"/>
            <a:ext cx="2662359" cy="2060055"/>
          </a:xfrm>
          <a:prstGeom prst="rect">
            <a:avLst/>
          </a:prstGeom>
        </p:spPr>
      </p:pic>
      <p:sp>
        <p:nvSpPr>
          <p:cNvPr id="2" name="Content Placeholder 1"/>
          <p:cNvSpPr>
            <a:spLocks noGrp="1"/>
          </p:cNvSpPr>
          <p:nvPr>
            <p:ph idx="1"/>
          </p:nvPr>
        </p:nvSpPr>
        <p:spPr>
          <a:xfrm>
            <a:off x="0" y="1187933"/>
            <a:ext cx="8892480" cy="4525963"/>
          </a:xfrm>
        </p:spPr>
        <p:txBody>
          <a:bodyPr>
            <a:normAutofit fontScale="32500" lnSpcReduction="20000"/>
          </a:bodyPr>
          <a:lstStyle/>
          <a:p>
            <a:pPr marL="109728" indent="0">
              <a:buNone/>
            </a:pPr>
            <a:endParaRPr lang="en-GB" sz="1800" dirty="0" smtClean="0"/>
          </a:p>
          <a:p>
            <a:pPr marL="109728" indent="0">
              <a:buNone/>
            </a:pPr>
            <a:endParaRPr lang="en-GB" sz="2300" dirty="0"/>
          </a:p>
          <a:p>
            <a:pPr>
              <a:buFont typeface="Courier New" pitchFamily="49" charset="0"/>
              <a:buChar char="o"/>
            </a:pPr>
            <a:r>
              <a:rPr lang="en-GB" sz="4500" dirty="0" smtClean="0"/>
              <a:t>Radio advertising campaign to promote young people into business </a:t>
            </a:r>
            <a:r>
              <a:rPr lang="en-GB" sz="2200" dirty="0" smtClean="0"/>
              <a:t>1</a:t>
            </a:r>
            <a:endParaRPr lang="en-GB" sz="3800" dirty="0" smtClean="0"/>
          </a:p>
          <a:p>
            <a:pPr>
              <a:buFont typeface="Courier New" pitchFamily="49" charset="0"/>
              <a:buChar char="o"/>
            </a:pPr>
            <a:endParaRPr lang="en-GB" sz="4500" dirty="0" smtClean="0"/>
          </a:p>
          <a:p>
            <a:pPr>
              <a:buFont typeface="Courier New" pitchFamily="49" charset="0"/>
              <a:buChar char="o"/>
            </a:pPr>
            <a:r>
              <a:rPr lang="en-GB" sz="4500" dirty="0" smtClean="0"/>
              <a:t>Marketing Programme for Keeping Scotland Beautiful </a:t>
            </a:r>
            <a:r>
              <a:rPr lang="en-GB" sz="2500" dirty="0" smtClean="0"/>
              <a:t>2</a:t>
            </a:r>
          </a:p>
          <a:p>
            <a:pPr>
              <a:buFont typeface="Courier New" pitchFamily="49" charset="0"/>
              <a:buChar char="o"/>
            </a:pPr>
            <a:endParaRPr lang="en-GB" sz="3500" dirty="0"/>
          </a:p>
          <a:p>
            <a:pPr>
              <a:buFont typeface="Courier New" pitchFamily="49" charset="0"/>
              <a:buChar char="o"/>
            </a:pPr>
            <a:r>
              <a:rPr lang="en-GB" sz="4500" dirty="0" smtClean="0"/>
              <a:t>Tender for Gardeners Question Time on Radio 4 </a:t>
            </a:r>
            <a:r>
              <a:rPr lang="en-GB" sz="3100" dirty="0" smtClean="0"/>
              <a:t>3</a:t>
            </a:r>
          </a:p>
          <a:p>
            <a:pPr>
              <a:buFont typeface="Courier New" pitchFamily="49" charset="0"/>
              <a:buChar char="o"/>
            </a:pPr>
            <a:endParaRPr lang="en-GB" sz="8600" dirty="0" smtClean="0"/>
          </a:p>
          <a:p>
            <a:pPr>
              <a:buFont typeface="Courier New" pitchFamily="49" charset="0"/>
              <a:buChar char="o"/>
            </a:pPr>
            <a:endParaRPr lang="en-GB" sz="3800" dirty="0" smtClean="0"/>
          </a:p>
          <a:p>
            <a:pPr marL="109728" indent="0">
              <a:buNone/>
            </a:pPr>
            <a:endParaRPr lang="en-GB" sz="1800" dirty="0"/>
          </a:p>
          <a:p>
            <a:pPr marL="109728" indent="0">
              <a:buNone/>
            </a:pPr>
            <a:endParaRPr lang="en-GB" sz="1800" dirty="0" smtClean="0"/>
          </a:p>
          <a:p>
            <a:pPr marL="109728" indent="0">
              <a:buNone/>
            </a:pPr>
            <a:endParaRPr lang="en-GB" sz="1800" dirty="0"/>
          </a:p>
          <a:p>
            <a:pPr marL="109728" indent="0">
              <a:buNone/>
            </a:pPr>
            <a:endParaRPr lang="en-GB" sz="1800" dirty="0" smtClean="0"/>
          </a:p>
          <a:p>
            <a:pPr marL="109728" indent="0">
              <a:buNone/>
            </a:pPr>
            <a:endParaRPr lang="en-GB" sz="1800" dirty="0"/>
          </a:p>
          <a:p>
            <a:pPr marL="109728" indent="0">
              <a:buNone/>
            </a:pPr>
            <a:endParaRPr lang="en-GB" sz="1800" dirty="0" smtClean="0"/>
          </a:p>
          <a:p>
            <a:pPr marL="109728" indent="0">
              <a:buNone/>
            </a:pPr>
            <a:endParaRPr lang="en-GB" sz="1800" dirty="0"/>
          </a:p>
          <a:p>
            <a:pPr marL="109728" indent="0">
              <a:buNone/>
            </a:pPr>
            <a:endParaRPr lang="en-GB" sz="1800" dirty="0" smtClean="0"/>
          </a:p>
          <a:p>
            <a:pPr marL="109728" indent="0">
              <a:buNone/>
            </a:pPr>
            <a:endParaRPr lang="en-GB" sz="1800" dirty="0"/>
          </a:p>
          <a:p>
            <a:pPr marL="109728" indent="0">
              <a:buNone/>
            </a:pPr>
            <a:endParaRPr lang="en-GB" sz="1800" dirty="0" smtClean="0"/>
          </a:p>
          <a:p>
            <a:pPr marL="109728" indent="0">
              <a:buNone/>
            </a:pPr>
            <a:endParaRPr lang="en-GB" sz="1800" dirty="0"/>
          </a:p>
          <a:p>
            <a:pPr marL="109728" indent="0">
              <a:buNone/>
            </a:pPr>
            <a:r>
              <a:rPr lang="en-GB" sz="4900" dirty="0" smtClean="0"/>
              <a:t>Tendering </a:t>
            </a:r>
            <a:r>
              <a:rPr lang="en-GB" sz="4900" dirty="0"/>
              <a:t>is often done by organisations with public money to </a:t>
            </a:r>
            <a:r>
              <a:rPr lang="en-GB" sz="4900" dirty="0" smtClean="0"/>
              <a:t>be </a:t>
            </a:r>
            <a:r>
              <a:rPr lang="en-GB" sz="4900" dirty="0"/>
              <a:t>fair.</a:t>
            </a:r>
          </a:p>
          <a:p>
            <a:pPr marL="109728" indent="0">
              <a:buNone/>
            </a:pPr>
            <a:endParaRPr lang="en-GB" sz="1800" dirty="0" smtClean="0"/>
          </a:p>
          <a:p>
            <a:pPr marL="109728" indent="0">
              <a:buNone/>
            </a:pPr>
            <a:endParaRPr lang="en-GB" sz="1800" dirty="0" smtClean="0"/>
          </a:p>
          <a:p>
            <a:pPr marL="109728" indent="0">
              <a:buNone/>
            </a:pPr>
            <a:endParaRPr lang="en-GB" sz="1800" dirty="0" smtClean="0"/>
          </a:p>
          <a:p>
            <a:pPr marL="109728" indent="0">
              <a:buNone/>
            </a:pPr>
            <a:r>
              <a:rPr lang="en-GB" sz="1800" dirty="0"/>
              <a:t>1 </a:t>
            </a:r>
            <a:r>
              <a:rPr lang="en-GB" sz="1800" dirty="0">
                <a:hlinkClick r:id="rId3"/>
              </a:rPr>
              <a:t>https://www.yortender.co.uk/procontract/attachment_19.nsf/dsp_frm_attachments/ATT-9SKE-CRFUOI/$</a:t>
            </a:r>
            <a:r>
              <a:rPr lang="en-GB" sz="1800" dirty="0" smtClean="0">
                <a:hlinkClick r:id="rId3"/>
              </a:rPr>
              <a:t>FILE/Tender%20Brief%20for%20Radio%20Advert.docx</a:t>
            </a:r>
            <a:endParaRPr lang="en-GB" sz="1800" dirty="0" smtClean="0"/>
          </a:p>
          <a:p>
            <a:pPr marL="109728" indent="0">
              <a:buNone/>
            </a:pPr>
            <a:r>
              <a:rPr lang="en-GB" sz="1800" dirty="0"/>
              <a:t>2 </a:t>
            </a:r>
            <a:r>
              <a:rPr lang="en-GB" sz="1800" dirty="0" smtClean="0"/>
              <a:t> https</a:t>
            </a:r>
            <a:r>
              <a:rPr lang="en-GB" sz="1800" dirty="0"/>
              <a:t>://www.google.co.uk/url?sa=t&amp;rct=j&amp;q=&amp;</a:t>
            </a:r>
            <a:r>
              <a:rPr lang="en-GB" sz="1800" dirty="0" smtClean="0"/>
              <a:t>esrc=s&amp;source=web&amp;cd=11&amp;cad=rja&amp;uact=8&amp;ved=0CB8QFjAAOApqFQoTCL-Zu_nhhcgCFcQ7FAodiAQDRg&amp;url=http%3A%2F%2Fwww.keepscotlandbeautiful.org%2Fmedia%2F149343%2Fcommunications-itt-brief-7-oct-2013.pdf&amp;usg=AFQjCNHjrXz1W8QW2t_d_vZEi7FktvACxw&amp;sig2=FLySu9i2aYGaNE0-0yT1zw</a:t>
            </a:r>
          </a:p>
          <a:p>
            <a:pPr marL="109728" indent="0">
              <a:buNone/>
            </a:pPr>
            <a:r>
              <a:rPr lang="en-GB" sz="1800" dirty="0"/>
              <a:t>3 https://www.google.co.uk/url?sa=t&amp;rct=j&amp;q=&amp;esrc=s&amp;source=web&amp;cd=27&amp;cad=rja&amp;uact=8&amp;ved=0CEIQFjAGOBRqFQoTCNa3847lhcgCFUfWFAod-UIKRQ&amp;url=http%3A%2F%2Fdownloads.bbc.co.uk%2Fcommissioning%2Fsite%2Fgardeners-question-time-tender-2015.pdf&amp;usg=AFQjCNGxK581djQ0-sceZMhPH8458VXH8g&amp;sig2=b263-9feyFf_5pUnfnH__A</a:t>
            </a:r>
          </a:p>
          <a:p>
            <a:pPr marL="109728" indent="0">
              <a:buNone/>
            </a:pPr>
            <a:endParaRPr lang="en-GB" sz="1800" dirty="0" smtClean="0"/>
          </a:p>
          <a:p>
            <a:pPr marL="109728" indent="0">
              <a:buNone/>
            </a:pPr>
            <a:endParaRPr lang="en-GB" sz="1800" dirty="0"/>
          </a:p>
          <a:p>
            <a:pPr marL="109728" indent="0">
              <a:buNone/>
            </a:pPr>
            <a:endParaRPr lang="en-GB" sz="5500" dirty="0" smtClean="0"/>
          </a:p>
          <a:p>
            <a:pPr marL="109728" indent="0">
              <a:buNone/>
            </a:pPr>
            <a:endParaRPr lang="en-GB" sz="1600" dirty="0" smtClean="0"/>
          </a:p>
          <a:p>
            <a:pPr marL="109728" indent="0">
              <a:buNone/>
            </a:pPr>
            <a:endParaRPr lang="en-GB" sz="1600" dirty="0" smtClean="0"/>
          </a:p>
          <a:p>
            <a:pPr marL="109728" indent="0">
              <a:buNone/>
            </a:pPr>
            <a:endParaRPr lang="en-GB" sz="1600" dirty="0" smtClean="0"/>
          </a:p>
        </p:txBody>
      </p:sp>
      <p:sp>
        <p:nvSpPr>
          <p:cNvPr id="3" name="Title 2"/>
          <p:cNvSpPr>
            <a:spLocks noGrp="1"/>
          </p:cNvSpPr>
          <p:nvPr>
            <p:ph type="title"/>
          </p:nvPr>
        </p:nvSpPr>
        <p:spPr/>
        <p:txBody>
          <a:bodyPr/>
          <a:lstStyle/>
          <a:p>
            <a:r>
              <a:rPr lang="en-GB" dirty="0" smtClean="0"/>
              <a:t>Examples of Tendering</a:t>
            </a:r>
            <a:endParaRPr lang="en-GB"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3018867"/>
            <a:ext cx="1274229" cy="127422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97857" y="1907210"/>
            <a:ext cx="2333802" cy="747341"/>
          </a:xfrm>
          <a:prstGeom prst="rect">
            <a:avLst/>
          </a:prstGeom>
        </p:spPr>
      </p:pic>
    </p:spTree>
    <p:extLst>
      <p:ext uri="{BB962C8B-B14F-4D97-AF65-F5344CB8AC3E}">
        <p14:creationId xmlns:p14="http://schemas.microsoft.com/office/powerpoint/2010/main" val="403101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07288" cy="4525963"/>
          </a:xfrm>
        </p:spPr>
        <p:txBody>
          <a:bodyPr>
            <a:normAutofit lnSpcReduction="10000"/>
          </a:bodyPr>
          <a:lstStyle/>
          <a:p>
            <a:pPr marL="109728" indent="0">
              <a:buNone/>
            </a:pPr>
            <a:r>
              <a:rPr lang="en-GB" sz="2000" dirty="0" smtClean="0"/>
              <a:t>A commission brief is when a large media organisation (e.g. BBC, ITV) hires an independent media company to make a programme or a series for them.</a:t>
            </a:r>
          </a:p>
          <a:p>
            <a:pPr marL="109728" indent="0">
              <a:buNone/>
            </a:pPr>
            <a:endParaRPr lang="en-GB" sz="2400" u="sng" dirty="0"/>
          </a:p>
          <a:p>
            <a:pPr marL="109728" indent="0">
              <a:buNone/>
            </a:pPr>
            <a:r>
              <a:rPr lang="en-GB" sz="2000" u="sng" dirty="0" smtClean="0"/>
              <a:t>Advantages</a:t>
            </a:r>
          </a:p>
          <a:p>
            <a:pPr marL="109728" indent="0">
              <a:buNone/>
            </a:pPr>
            <a:r>
              <a:rPr lang="en-GB" sz="2000" dirty="0" smtClean="0"/>
              <a:t>The client can buy the programming it needs without having to do all the admin on lots of different projects. The independent company can get its programmes seen and can earn money every time it is used or if it is sold on.</a:t>
            </a:r>
          </a:p>
          <a:p>
            <a:pPr marL="109728" indent="0">
              <a:buNone/>
            </a:pPr>
            <a:endParaRPr lang="en-GB" sz="2000" dirty="0"/>
          </a:p>
          <a:p>
            <a:pPr marL="109728" indent="0">
              <a:buNone/>
            </a:pPr>
            <a:r>
              <a:rPr lang="en-GB" sz="2000" u="sng" dirty="0" smtClean="0"/>
              <a:t>Disadvantages</a:t>
            </a:r>
          </a:p>
          <a:p>
            <a:pPr marL="109728" indent="0">
              <a:buNone/>
            </a:pPr>
            <a:r>
              <a:rPr lang="en-GB" sz="2000" dirty="0" smtClean="0"/>
              <a:t>The commission brief would need to be clearly negotiated so both sides know their rights and their roles. There could be conflict over creative or other differences.</a:t>
            </a:r>
            <a:endParaRPr lang="en-GB" sz="1800" dirty="0" smtClean="0"/>
          </a:p>
        </p:txBody>
      </p:sp>
      <p:sp>
        <p:nvSpPr>
          <p:cNvPr id="3" name="Title 2"/>
          <p:cNvSpPr>
            <a:spLocks noGrp="1"/>
          </p:cNvSpPr>
          <p:nvPr>
            <p:ph type="title"/>
          </p:nvPr>
        </p:nvSpPr>
        <p:spPr/>
        <p:txBody>
          <a:bodyPr/>
          <a:lstStyle/>
          <a:p>
            <a:r>
              <a:rPr lang="en-GB" dirty="0" smtClean="0"/>
              <a:t>Commission</a:t>
            </a:r>
            <a:endParaRPr lang="en-GB" dirty="0"/>
          </a:p>
        </p:txBody>
      </p:sp>
    </p:spTree>
    <p:extLst>
      <p:ext uri="{BB962C8B-B14F-4D97-AF65-F5344CB8AC3E}">
        <p14:creationId xmlns:p14="http://schemas.microsoft.com/office/powerpoint/2010/main" val="2364765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884" y="3990389"/>
            <a:ext cx="337118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GB" dirty="0"/>
          </a:p>
        </p:txBody>
      </p:sp>
      <p:sp>
        <p:nvSpPr>
          <p:cNvPr id="3" name="Title 2"/>
          <p:cNvSpPr>
            <a:spLocks noGrp="1"/>
          </p:cNvSpPr>
          <p:nvPr>
            <p:ph type="title"/>
          </p:nvPr>
        </p:nvSpPr>
        <p:spPr>
          <a:xfrm>
            <a:off x="395536" y="-12215"/>
            <a:ext cx="8229600" cy="1008112"/>
          </a:xfrm>
        </p:spPr>
        <p:txBody>
          <a:bodyPr/>
          <a:lstStyle/>
          <a:p>
            <a:r>
              <a:rPr lang="en-GB" dirty="0" smtClean="0"/>
              <a:t>Examples of Commissioning</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908720"/>
            <a:ext cx="822960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33884" y="3982250"/>
            <a:ext cx="3430004" cy="461665"/>
          </a:xfrm>
          <a:prstGeom prst="rect">
            <a:avLst/>
          </a:prstGeom>
        </p:spPr>
        <p:txBody>
          <a:bodyPr wrap="square">
            <a:spAutoFit/>
          </a:bodyPr>
          <a:lstStyle/>
          <a:p>
            <a:r>
              <a:rPr lang="en-GB" sz="1200" dirty="0" smtClean="0"/>
              <a:t>http://www.bbc.co.uk/commissioning/tv/articles/who-we-are-how-we-commission</a:t>
            </a:r>
            <a:endParaRPr lang="en-GB"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3789040"/>
            <a:ext cx="5328592" cy="2962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2515" y="4969901"/>
            <a:ext cx="337118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GB" dirty="0"/>
          </a:p>
        </p:txBody>
      </p:sp>
      <p:sp>
        <p:nvSpPr>
          <p:cNvPr id="5" name="Rectangle 4"/>
          <p:cNvSpPr/>
          <p:nvPr/>
        </p:nvSpPr>
        <p:spPr>
          <a:xfrm>
            <a:off x="232515" y="4929267"/>
            <a:ext cx="3312368" cy="307777"/>
          </a:xfrm>
          <a:prstGeom prst="rect">
            <a:avLst/>
          </a:prstGeom>
        </p:spPr>
        <p:txBody>
          <a:bodyPr wrap="square">
            <a:spAutoFit/>
          </a:bodyPr>
          <a:lstStyle/>
          <a:p>
            <a:r>
              <a:rPr lang="en-GB" sz="1400" dirty="0" smtClean="0"/>
              <a:t>http://www.itv.com/commissioning</a:t>
            </a:r>
            <a:endParaRPr lang="en-GB" sz="1400" dirty="0"/>
          </a:p>
        </p:txBody>
      </p:sp>
    </p:spTree>
    <p:extLst>
      <p:ext uri="{BB962C8B-B14F-4D97-AF65-F5344CB8AC3E}">
        <p14:creationId xmlns:p14="http://schemas.microsoft.com/office/powerpoint/2010/main" val="2996797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GB" sz="2000" dirty="0" smtClean="0"/>
              <a:t>A client can put out a brief as a competition where there is a reward of cash or of an opportunity. There will probably be lots more entries than their would be for a tendering brief which would take a lot of time to go through.</a:t>
            </a:r>
          </a:p>
          <a:p>
            <a:pPr marL="109728" indent="0">
              <a:buNone/>
            </a:pPr>
            <a:endParaRPr lang="en-GB" sz="2000" u="sng" dirty="0"/>
          </a:p>
          <a:p>
            <a:pPr marL="109728" indent="0">
              <a:buNone/>
            </a:pPr>
            <a:r>
              <a:rPr lang="en-GB" sz="2000" u="sng" dirty="0" smtClean="0"/>
              <a:t>Advantages</a:t>
            </a:r>
          </a:p>
          <a:p>
            <a:pPr marL="109728" indent="0">
              <a:buNone/>
            </a:pPr>
            <a:r>
              <a:rPr lang="en-GB" sz="2000" dirty="0" smtClean="0"/>
              <a:t>A competition is a good way to break into the industry or to showcase talent. There is often a prize of money or of getting some publicity. It can help an individual </a:t>
            </a:r>
            <a:r>
              <a:rPr lang="en-GB" sz="2000" smtClean="0"/>
              <a:t>or young </a:t>
            </a:r>
            <a:r>
              <a:rPr lang="en-GB" sz="2000" dirty="0" smtClean="0"/>
              <a:t>company build up skills</a:t>
            </a:r>
          </a:p>
          <a:p>
            <a:pPr marL="109728" indent="0">
              <a:buNone/>
            </a:pPr>
            <a:endParaRPr lang="en-GB" sz="2000" dirty="0"/>
          </a:p>
          <a:p>
            <a:pPr marL="109728" indent="0">
              <a:buNone/>
            </a:pPr>
            <a:r>
              <a:rPr lang="en-GB" sz="2000" u="sng" dirty="0" smtClean="0"/>
              <a:t>Disadvantages</a:t>
            </a:r>
          </a:p>
          <a:p>
            <a:pPr marL="109728" indent="0">
              <a:buNone/>
            </a:pPr>
            <a:r>
              <a:rPr lang="en-GB" sz="2000" dirty="0" smtClean="0"/>
              <a:t>A lot of hard work, time and money can be used in entering a competition</a:t>
            </a:r>
            <a:endParaRPr lang="en-GB" sz="2000" dirty="0"/>
          </a:p>
        </p:txBody>
      </p:sp>
      <p:sp>
        <p:nvSpPr>
          <p:cNvPr id="3" name="Title 2"/>
          <p:cNvSpPr>
            <a:spLocks noGrp="1"/>
          </p:cNvSpPr>
          <p:nvPr>
            <p:ph type="title"/>
          </p:nvPr>
        </p:nvSpPr>
        <p:spPr/>
        <p:txBody>
          <a:bodyPr/>
          <a:lstStyle/>
          <a:p>
            <a:r>
              <a:rPr lang="en-GB" dirty="0" smtClean="0"/>
              <a:t>Competition</a:t>
            </a:r>
            <a:endParaRPr lang="en-GB" dirty="0"/>
          </a:p>
        </p:txBody>
      </p:sp>
    </p:spTree>
    <p:extLst>
      <p:ext uri="{BB962C8B-B14F-4D97-AF65-F5344CB8AC3E}">
        <p14:creationId xmlns:p14="http://schemas.microsoft.com/office/powerpoint/2010/main" val="470653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7759" y="1045327"/>
            <a:ext cx="4128998" cy="69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2018" y="6225951"/>
            <a:ext cx="509746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87016" y="3284984"/>
            <a:ext cx="450100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GB" dirty="0"/>
          </a:p>
        </p:txBody>
      </p:sp>
      <p:sp>
        <p:nvSpPr>
          <p:cNvPr id="3" name="Title 2"/>
          <p:cNvSpPr>
            <a:spLocks noGrp="1"/>
          </p:cNvSpPr>
          <p:nvPr>
            <p:ph type="title"/>
          </p:nvPr>
        </p:nvSpPr>
        <p:spPr/>
        <p:txBody>
          <a:bodyPr/>
          <a:lstStyle/>
          <a:p>
            <a:r>
              <a:rPr lang="en-GB" dirty="0" smtClean="0"/>
              <a:t>Examples of Competition</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1340768"/>
            <a:ext cx="4157936" cy="1913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3768" y="991820"/>
            <a:ext cx="196326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9964" y="3372263"/>
            <a:ext cx="4572000" cy="246221"/>
          </a:xfrm>
          <a:prstGeom prst="rect">
            <a:avLst/>
          </a:prstGeom>
        </p:spPr>
        <p:txBody>
          <a:bodyPr>
            <a:spAutoFit/>
          </a:bodyPr>
          <a:lstStyle/>
          <a:p>
            <a:r>
              <a:rPr lang="en-GB" sz="1000" dirty="0" smtClean="0"/>
              <a:t>http://www.oneshow.org/images/youngones/2015_YOS_KidsTech.pdf</a:t>
            </a:r>
            <a:endParaRPr lang="en-GB" sz="1000" dirty="0"/>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3858581"/>
            <a:ext cx="5071577" cy="2116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819559" y="6309336"/>
            <a:ext cx="4572000" cy="253916"/>
          </a:xfrm>
          <a:prstGeom prst="rect">
            <a:avLst/>
          </a:prstGeom>
        </p:spPr>
        <p:txBody>
          <a:bodyPr>
            <a:spAutoFit/>
          </a:bodyPr>
          <a:lstStyle/>
          <a:p>
            <a:r>
              <a:rPr lang="en-GB" sz="1050" dirty="0" smtClean="0"/>
              <a:t>http://www.ipa.co.uk/document/direct-creative-competition-brief</a:t>
            </a:r>
            <a:endParaRPr lang="en-GB" sz="1050" dirty="0"/>
          </a:p>
        </p:txBody>
      </p:sp>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9814" y="1896198"/>
            <a:ext cx="3143899" cy="1479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007494" y="1138769"/>
            <a:ext cx="3909528" cy="577081"/>
          </a:xfrm>
          <a:prstGeom prst="rect">
            <a:avLst/>
          </a:prstGeom>
        </p:spPr>
        <p:txBody>
          <a:bodyPr wrap="square">
            <a:spAutoFit/>
          </a:bodyPr>
          <a:lstStyle/>
          <a:p>
            <a:r>
              <a:rPr lang="en-GB" sz="1050" dirty="0" smtClean="0"/>
              <a:t>http://www.indiewire.com/article/sundance-institute-announces-short-film-challenge-regarding-extreme-poverty</a:t>
            </a:r>
            <a:endParaRPr lang="en-GB" sz="1050" dirty="0"/>
          </a:p>
        </p:txBody>
      </p:sp>
    </p:spTree>
    <p:extLst>
      <p:ext uri="{BB962C8B-B14F-4D97-AF65-F5344CB8AC3E}">
        <p14:creationId xmlns:p14="http://schemas.microsoft.com/office/powerpoint/2010/main" val="1130462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229</TotalTime>
  <Words>509</Words>
  <Application>Microsoft Office PowerPoint</Application>
  <PresentationFormat>On-screen Show (4:3)</PresentationFormat>
  <Paragraphs>94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Types of Brief</vt:lpstr>
      <vt:lpstr>What is a Brief?</vt:lpstr>
      <vt:lpstr>4 Types of Brief</vt:lpstr>
      <vt:lpstr>Tender</vt:lpstr>
      <vt:lpstr>Examples of Tendering</vt:lpstr>
      <vt:lpstr>Commission</vt:lpstr>
      <vt:lpstr>Examples of Commissioning</vt:lpstr>
      <vt:lpstr>Competition</vt:lpstr>
      <vt:lpstr>Examples of Competition</vt:lpstr>
      <vt:lpstr>Contract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Brief</dc:title>
  <dc:creator>Ian</dc:creator>
  <cp:lastModifiedBy>Ian</cp:lastModifiedBy>
  <cp:revision>18</cp:revision>
  <dcterms:created xsi:type="dcterms:W3CDTF">2015-09-20T13:13:21Z</dcterms:created>
  <dcterms:modified xsi:type="dcterms:W3CDTF">2015-09-20T17:02:45Z</dcterms:modified>
</cp:coreProperties>
</file>